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nva Sans" panose="020B0503030501040103"/>
      <p:regular r:id="rId15"/>
    </p:embeddedFont>
    <p:embeddedFont>
      <p:font typeface="Canva Sans Bold" panose="020B0803030501040103"/>
      <p:regular r:id="rId16"/>
      <p:bold r:id="rId17"/>
    </p:embeddedFont>
    <p:embeddedFont>
      <p:font typeface="Canva Sans Bold Italics" panose="020B0803030501040103"/>
      <p:regular r:id="rId18"/>
      <p:bold r:id="rId19"/>
      <p:italic r:id="rId20"/>
      <p:boldItalic r:id="rId21"/>
    </p:embeddedFont>
    <p:embeddedFont>
      <p:font typeface="Canva Sans Italics" panose="020B0503030501040103"/>
      <p:regular r:id="rId22"/>
      <p:italic r:id="rId23"/>
    </p:embeddedFont>
    <p:embeddedFont>
      <p:font typeface="Open Sans Medium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8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0C87E-54D4-264E-B50D-28998DD75057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AFB6-244D-4C4A-82D8-6EA632017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8AFB6-244D-4C4A-82D8-6EA6320178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0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8AFB6-244D-4C4A-82D8-6EA6320178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22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8AFB6-244D-4C4A-82D8-6EA6320178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E8AFB6-244D-4C4A-82D8-6EA6320178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7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lindsey.carrier@fsu.edu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jroberts@neuro.fsu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mailto:sabrina.roland@fsu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31079" y="2014482"/>
            <a:ext cx="6425841" cy="3841369"/>
          </a:xfrm>
          <a:custGeom>
            <a:avLst/>
            <a:gdLst/>
            <a:ahLst/>
            <a:cxnLst/>
            <a:rect l="l" t="t" r="r" b="b"/>
            <a:pathLst>
              <a:path w="6425841" h="3841369">
                <a:moveTo>
                  <a:pt x="0" y="0"/>
                </a:moveTo>
                <a:lnTo>
                  <a:pt x="6425842" y="0"/>
                </a:lnTo>
                <a:lnTo>
                  <a:pt x="6425842" y="3841369"/>
                </a:lnTo>
                <a:lnTo>
                  <a:pt x="0" y="38413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069105" y="5143500"/>
            <a:ext cx="16149787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Program in Neuroscience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4038600" y="952500"/>
            <a:ext cx="9878021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699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Our Website</a:t>
            </a:r>
          </a:p>
        </p:txBody>
      </p:sp>
      <p:sp>
        <p:nvSpPr>
          <p:cNvPr id="3" name="Freeform 3" descr="QR code to website"/>
          <p:cNvSpPr/>
          <p:nvPr/>
        </p:nvSpPr>
        <p:spPr>
          <a:xfrm>
            <a:off x="7595834" y="4134941"/>
            <a:ext cx="3096331" cy="3971814"/>
          </a:xfrm>
          <a:custGeom>
            <a:avLst/>
            <a:gdLst/>
            <a:ahLst/>
            <a:cxnLst/>
            <a:rect l="l" t="t" r="r" b="b"/>
            <a:pathLst>
              <a:path w="3096331" h="3971814">
                <a:moveTo>
                  <a:pt x="0" y="0"/>
                </a:moveTo>
                <a:lnTo>
                  <a:pt x="3096332" y="0"/>
                </a:lnTo>
                <a:lnTo>
                  <a:pt x="3096332" y="3971814"/>
                </a:lnTo>
                <a:lnTo>
                  <a:pt x="0" y="397181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47800" y="2867702"/>
            <a:ext cx="2900690" cy="2534478"/>
          </a:xfrm>
          <a:custGeom>
            <a:avLst/>
            <a:gdLst/>
            <a:ahLst/>
            <a:cxnLst/>
            <a:rect l="l" t="t" r="r" b="b"/>
            <a:pathLst>
              <a:path w="2900690" h="2534478">
                <a:moveTo>
                  <a:pt x="0" y="0"/>
                </a:moveTo>
                <a:lnTo>
                  <a:pt x="2900691" y="0"/>
                </a:lnTo>
                <a:lnTo>
                  <a:pt x="2900691" y="2534478"/>
                </a:lnTo>
                <a:lnTo>
                  <a:pt x="0" y="253447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2147746" y="672531"/>
            <a:ext cx="14257550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699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Summer Scheduling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7787" y="2480944"/>
            <a:ext cx="15932426" cy="129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6"/>
              </a:lnSpc>
            </a:pPr>
            <a:r>
              <a:rPr lang="en-US" sz="4700" u="sng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Build your schedule in the following order, stop when you hit 3 courses. </a:t>
            </a:r>
            <a:r>
              <a:rPr lang="en-US" sz="4700" i="1" u="sng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Confirm schedule with advisor.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93743" y="4013641"/>
            <a:ext cx="15965557" cy="513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Maximum of 2 Classes and Engage 100 Course:</a:t>
            </a:r>
          </a:p>
          <a:p>
            <a:pPr marL="820427" lvl="1" indent="-410214" algn="l">
              <a:lnSpc>
                <a:spcPts val="6840"/>
              </a:lnSpc>
              <a:buAutoNum type="arabicPeriod"/>
            </a:pP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ENC1101 or ENC2135</a:t>
            </a:r>
          </a:p>
          <a:p>
            <a:pPr marL="820427" lvl="1" indent="-410214" algn="l">
              <a:lnSpc>
                <a:spcPts val="6840"/>
              </a:lnSpc>
              <a:buAutoNum type="arabicPeriod"/>
            </a:pP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Math or Statistics class, if applicable</a:t>
            </a:r>
          </a:p>
          <a:p>
            <a:pPr marL="820427" lvl="1" indent="-410214" algn="l">
              <a:lnSpc>
                <a:spcPts val="6840"/>
              </a:lnSpc>
              <a:buAutoNum type="arabicPeriod"/>
            </a:pP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PSB2000</a:t>
            </a:r>
          </a:p>
          <a:p>
            <a:pPr marL="820427" lvl="1" indent="-410214" algn="l">
              <a:lnSpc>
                <a:spcPts val="6840"/>
              </a:lnSpc>
              <a:buAutoNum type="arabicPeriod"/>
            </a:pP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an Ethics, Exploring Human Experience, or Oral Competency</a:t>
            </a:r>
          </a:p>
          <a:p>
            <a:pPr marL="820427" lvl="1" indent="-410214" algn="l">
              <a:lnSpc>
                <a:spcPts val="6840"/>
              </a:lnSpc>
              <a:buAutoNum type="arabicPeriod"/>
            </a:pP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an Engage 100 course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3739232" y="507343"/>
            <a:ext cx="10809535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699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Fall Scheduling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7787" y="2331857"/>
            <a:ext cx="1593242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0"/>
              </a:lnSpc>
            </a:pPr>
            <a:r>
              <a:rPr lang="en-US" sz="4500" u="sng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Build your schedule in the following order, stop when you hit 15 credit hours. </a:t>
            </a:r>
            <a:r>
              <a:rPr lang="en-US" sz="4500" i="1" u="sng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Confirm schedule with advisor.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7063" y="3624756"/>
            <a:ext cx="16793439" cy="6404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2"/>
              </a:lnSpc>
            </a:pPr>
            <a:r>
              <a:rPr lang="en-US" sz="3573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Maximum of 12-15 Credit hours Classes including Engage 100.</a:t>
            </a:r>
          </a:p>
          <a:p>
            <a:pPr marL="771543" lvl="1" indent="-385772" algn="l">
              <a:lnSpc>
                <a:spcPts val="6432"/>
              </a:lnSpc>
              <a:buAutoNum type="arabicPeriod"/>
            </a:pPr>
            <a:r>
              <a:rPr lang="en-US" sz="3573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ENC1101 or ENC2135</a:t>
            </a:r>
          </a:p>
          <a:p>
            <a:pPr marL="771543" lvl="1" indent="-385772" algn="l">
              <a:lnSpc>
                <a:spcPts val="6432"/>
              </a:lnSpc>
              <a:buAutoNum type="arabicPeriod"/>
            </a:pPr>
            <a:r>
              <a:rPr lang="en-US" sz="3573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Math or Statistics class, if applicable</a:t>
            </a:r>
          </a:p>
          <a:p>
            <a:pPr marL="771543" lvl="1" indent="-385772" algn="l">
              <a:lnSpc>
                <a:spcPts val="6432"/>
              </a:lnSpc>
              <a:buAutoNum type="arabicPeriod"/>
            </a:pPr>
            <a:r>
              <a:rPr lang="en-US" sz="3573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PSB2000</a:t>
            </a:r>
          </a:p>
          <a:p>
            <a:pPr marL="771543" lvl="1" indent="-385772" algn="l">
              <a:lnSpc>
                <a:spcPts val="6432"/>
              </a:lnSpc>
              <a:buAutoNum type="arabicPeriod"/>
            </a:pPr>
            <a:r>
              <a:rPr lang="en-US" sz="3573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BSC2010/L or CHM1045/L (credit earned for math)</a:t>
            </a:r>
          </a:p>
          <a:p>
            <a:pPr marL="771543" lvl="1" indent="-385772" algn="l">
              <a:lnSpc>
                <a:spcPts val="6432"/>
              </a:lnSpc>
              <a:buAutoNum type="arabicPeriod"/>
            </a:pPr>
            <a:r>
              <a:rPr lang="en-US" sz="3573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a Psychology elective</a:t>
            </a:r>
          </a:p>
          <a:p>
            <a:pPr marL="771543" lvl="1" indent="-385772" algn="l">
              <a:lnSpc>
                <a:spcPts val="6432"/>
              </a:lnSpc>
              <a:buAutoNum type="arabicPeriod"/>
            </a:pPr>
            <a:r>
              <a:rPr lang="en-US" sz="3573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an Ethics, Exploring Human Experience, or Oral Competency</a:t>
            </a:r>
          </a:p>
          <a:p>
            <a:pPr marL="771543" lvl="1" indent="-385772" algn="l">
              <a:lnSpc>
                <a:spcPts val="6432"/>
              </a:lnSpc>
              <a:buAutoNum type="arabicPeriod"/>
            </a:pPr>
            <a:r>
              <a:rPr lang="en-US" sz="3573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Add an Engage 100 or join a FIG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8252" y="3434171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3360799" y="1475353"/>
            <a:ext cx="11566401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699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Goals for today: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490577" y="3967626"/>
            <a:ext cx="12635948" cy="1290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2" lvl="1" indent="-507366" algn="l">
              <a:lnSpc>
                <a:spcPts val="5076"/>
              </a:lnSpc>
              <a:buAutoNum type="arabicPeriod"/>
            </a:pPr>
            <a:r>
              <a:rPr lang="en-US" sz="4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Understand the basics of our two neuroscience majors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90577" y="5548721"/>
            <a:ext cx="9901823" cy="6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14732" lvl="1" indent="-507366" algn="l">
              <a:lnSpc>
                <a:spcPts val="5076"/>
              </a:lnSpc>
              <a:buAutoNum type="arabicPeriod"/>
            </a:pPr>
            <a:r>
              <a:rPr lang="en-US" sz="4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Get familiar with our website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90577" y="6695034"/>
            <a:ext cx="5741045" cy="652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14732" lvl="1" indent="-507366" algn="l">
              <a:lnSpc>
                <a:spcPts val="5076"/>
              </a:lnSpc>
              <a:buAutoNum type="arabicPeriod"/>
            </a:pPr>
            <a:r>
              <a:rPr lang="en-US" sz="4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Build a schedule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/>
          </p:cNvSpPr>
          <p:nvPr/>
        </p:nvSpPr>
        <p:spPr>
          <a:xfrm>
            <a:off x="911274" y="693652"/>
            <a:ext cx="1646545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699" normalizeH="0" baseline="0" noProof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The Neuroscience Major</a:t>
            </a:r>
            <a:endParaRPr kumimoji="0" lang="en-US" sz="9200" b="1" i="0" u="none" strike="noStrike" kern="1200" cap="none" spc="699" normalizeH="0" baseline="0" noProof="0" dirty="0">
              <a:ln>
                <a:noFill/>
              </a:ln>
              <a:solidFill>
                <a:srgbClr val="782F40"/>
              </a:solidFill>
              <a:effectLst/>
              <a:uLnTx/>
              <a:uFillTx/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5308360" y="2480944"/>
            <a:ext cx="8229600" cy="6526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sng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Pre-Requisites (37-40 hours)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386794" y="3354345"/>
            <a:ext cx="12602817" cy="6556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BSC2010/L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Biological Science I with lab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BSC 2011/L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Biological Science II with lab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CHM1045/L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General Chemistry I with lab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CHM1046/L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General Chemistry II with lab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CHM2210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Organic Chemistry I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CHM2211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Organic Chemistry II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PHY2053C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Physics I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PHY2054C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Physics II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STA2122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Intro. to Applied Statistics</a:t>
            </a:r>
          </a:p>
          <a:p>
            <a:pPr algn="l">
              <a:lnSpc>
                <a:spcPts val="5206"/>
              </a:lnSpc>
            </a:pPr>
            <a:r>
              <a:rPr lang="en-US" sz="38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MAC2311 </a:t>
            </a:r>
            <a:r>
              <a:rPr lang="en-US" sz="38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Calculus I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3421020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4050510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4679999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5331846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5983693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6651416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7319139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7940760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8635535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47803" y="9258300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1674" y="836047"/>
            <a:ext cx="1768465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spc="699" dirty="0">
                <a:solidFill>
                  <a:srgbClr val="782F4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Neuroscience Major</a:t>
            </a:r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5029200" y="2480944"/>
            <a:ext cx="8229600" cy="6526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sng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Core Courses (19 hours)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303968" y="3483554"/>
            <a:ext cx="12602817" cy="513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40"/>
              </a:lnSpc>
            </a:pPr>
            <a:r>
              <a:rPr lang="en-US" sz="3800" b="1" dirty="0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PSB2000</a:t>
            </a:r>
            <a:r>
              <a:rPr lang="en-US" sz="38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Intro. to Neuroscience</a:t>
            </a:r>
          </a:p>
          <a:p>
            <a:pPr algn="l">
              <a:lnSpc>
                <a:spcPts val="6840"/>
              </a:lnSpc>
            </a:pPr>
            <a:r>
              <a:rPr lang="en-US" sz="3800" b="1" dirty="0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PSB4400</a:t>
            </a:r>
            <a:r>
              <a:rPr lang="en-US" sz="38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Neuroscience Methods</a:t>
            </a:r>
          </a:p>
          <a:p>
            <a:pPr algn="l">
              <a:lnSpc>
                <a:spcPts val="6840"/>
              </a:lnSpc>
            </a:pPr>
            <a:r>
              <a:rPr lang="en-US" sz="3800" b="1" dirty="0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PSY3213C</a:t>
            </a:r>
            <a:r>
              <a:rPr lang="en-US" sz="38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Research Methods in Psychology</a:t>
            </a:r>
          </a:p>
          <a:p>
            <a:pPr algn="l">
              <a:lnSpc>
                <a:spcPts val="6840"/>
              </a:lnSpc>
            </a:pPr>
            <a:r>
              <a:rPr lang="en-US" sz="3800" b="1" dirty="0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PSB3004C</a:t>
            </a:r>
            <a:r>
              <a:rPr lang="en-US" sz="38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Physiological Psychology with lab</a:t>
            </a:r>
          </a:p>
          <a:p>
            <a:pPr algn="l">
              <a:lnSpc>
                <a:spcPts val="6840"/>
              </a:lnSpc>
            </a:pPr>
            <a:r>
              <a:rPr lang="en-US" sz="3800" b="1" dirty="0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PCB3134</a:t>
            </a:r>
            <a:r>
              <a:rPr lang="en-US" sz="38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Cell Structure and Function</a:t>
            </a:r>
          </a:p>
          <a:p>
            <a:pPr algn="l">
              <a:lnSpc>
                <a:spcPts val="6840"/>
              </a:lnSpc>
            </a:pPr>
            <a:r>
              <a:rPr lang="en-US" sz="3800" b="1" dirty="0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PCB4843</a:t>
            </a:r>
            <a:r>
              <a:rPr lang="en-US" sz="38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Fundamentals of Neuroscience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977" y="3702629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977" y="4484507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977" y="5378073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977" y="6271639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977" y="7169485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4977" y="8058771"/>
            <a:ext cx="538991" cy="554946"/>
          </a:xfrm>
          <a:custGeom>
            <a:avLst/>
            <a:gdLst/>
            <a:ahLst/>
            <a:cxnLst/>
            <a:rect l="l" t="t" r="r" b="b"/>
            <a:pathLst>
              <a:path w="538991" h="554946">
                <a:moveTo>
                  <a:pt x="0" y="0"/>
                </a:moveTo>
                <a:lnTo>
                  <a:pt x="538991" y="0"/>
                </a:lnTo>
                <a:lnTo>
                  <a:pt x="538991" y="554946"/>
                </a:lnTo>
                <a:lnTo>
                  <a:pt x="0" y="5549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>
            <a:extLst>
              <a:ext uri="{FF2B5EF4-FFF2-40B4-BE49-F238E27FC236}">
                <a16:creationId xmlns:a16="http://schemas.microsoft.com/office/drawing/2014/main" id="{6607DEEA-39C5-5D3D-12A7-0EC5D8EA60CA}"/>
              </a:ext>
            </a:extLst>
          </p:cNvPr>
          <p:cNvSpPr txBox="1"/>
          <p:nvPr/>
        </p:nvSpPr>
        <p:spPr>
          <a:xfrm>
            <a:off x="301674" y="836047"/>
            <a:ext cx="17684651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spc="699" dirty="0">
                <a:solidFill>
                  <a:srgbClr val="782F4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The Neuroscience Major</a:t>
            </a:r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5029200" y="2480944"/>
            <a:ext cx="8229600" cy="6526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sng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Electives (17 hours)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03285" y="3330309"/>
            <a:ext cx="7465115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500" i="1" dirty="0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Approved course list only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0" y="4707625"/>
            <a:ext cx="6970643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Behavioral </a:t>
            </a:r>
          </a:p>
          <a:p>
            <a:pPr algn="ctr">
              <a:lnSpc>
                <a:spcPts val="4320"/>
              </a:lnSpc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Neuroscience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483009" y="4707625"/>
            <a:ext cx="6970643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9"/>
              </a:lnSpc>
            </a:pPr>
            <a:r>
              <a:rPr lang="en-US" sz="3999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Cell and Molecular Neuroscience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90256" y="6243513"/>
            <a:ext cx="4390132" cy="95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6</a:t>
            </a:r>
            <a:r>
              <a:rPr lang="en-US" sz="35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hours </a:t>
            </a: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Biology</a:t>
            </a:r>
          </a:p>
          <a:p>
            <a:pPr algn="ctr">
              <a:lnSpc>
                <a:spcPts val="3780"/>
              </a:lnSpc>
            </a:pP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11 </a:t>
            </a:r>
            <a:r>
              <a:rPr lang="en-US" sz="35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hours </a:t>
            </a: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Psychology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63305" y="6243513"/>
            <a:ext cx="4210050" cy="95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6 </a:t>
            </a:r>
            <a:r>
              <a:rPr lang="en-US" sz="35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hours </a:t>
            </a: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Psychology</a:t>
            </a:r>
          </a:p>
          <a:p>
            <a:pPr algn="ctr">
              <a:lnSpc>
                <a:spcPts val="3780"/>
              </a:lnSpc>
            </a:pP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11 </a:t>
            </a:r>
            <a:r>
              <a:rPr lang="en-US" sz="35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hours </a:t>
            </a: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Biology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3285" y="4162839"/>
            <a:ext cx="5481430" cy="5481430"/>
          </a:xfrm>
          <a:custGeom>
            <a:avLst/>
            <a:gdLst/>
            <a:ahLst/>
            <a:cxnLst/>
            <a:rect l="l" t="t" r="r" b="b"/>
            <a:pathLst>
              <a:path w="5481430" h="5481430">
                <a:moveTo>
                  <a:pt x="0" y="0"/>
                </a:moveTo>
                <a:lnTo>
                  <a:pt x="5481430" y="0"/>
                </a:lnTo>
                <a:lnTo>
                  <a:pt x="5481430" y="5481431"/>
                </a:lnTo>
                <a:lnTo>
                  <a:pt x="0" y="54814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895600" y="662389"/>
            <a:ext cx="12819156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spc="699" dirty="0">
                <a:solidFill>
                  <a:srgbClr val="782F4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Math Sequence</a:t>
            </a:r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194352" y="2646597"/>
            <a:ext cx="15899296" cy="129082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7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0" i="0" u="sng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All students must take the ALEKS exam unless you tested out through AP/IB/AICE/Dual </a:t>
            </a:r>
            <a:r>
              <a:rPr kumimoji="0" lang="en-US" sz="4700" b="0" i="0" u="sng" strike="noStrike" kern="1200" cap="none" spc="0" normalizeH="0" baseline="0" noProof="0" dirty="0" err="1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Enrollement</a:t>
            </a:r>
            <a:r>
              <a:rPr kumimoji="0" lang="en-US" sz="4700" b="0" i="0" u="sng" strike="noStrike" kern="1200" cap="none" spc="0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3" name="Freeform 3" descr="ALEKS score chart"/>
          <p:cNvSpPr/>
          <p:nvPr/>
        </p:nvSpPr>
        <p:spPr>
          <a:xfrm>
            <a:off x="2404976" y="4369240"/>
            <a:ext cx="13478048" cy="5323829"/>
          </a:xfrm>
          <a:custGeom>
            <a:avLst/>
            <a:gdLst/>
            <a:ahLst/>
            <a:cxnLst/>
            <a:rect l="l" t="t" r="r" b="b"/>
            <a:pathLst>
              <a:path w="13478048" h="5323829">
                <a:moveTo>
                  <a:pt x="0" y="0"/>
                </a:moveTo>
                <a:lnTo>
                  <a:pt x="13478048" y="0"/>
                </a:lnTo>
                <a:lnTo>
                  <a:pt x="13478048" y="5323829"/>
                </a:lnTo>
                <a:lnTo>
                  <a:pt x="0" y="53238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>
            <a:extLst>
              <a:ext uri="{FF2B5EF4-FFF2-40B4-BE49-F238E27FC236}">
                <a16:creationId xmlns:a16="http://schemas.microsoft.com/office/drawing/2014/main" id="{F5693E1C-DD3B-E6B1-7157-876450F88D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95600" y="662389"/>
            <a:ext cx="12819156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699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Math Sequence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76104" y="3625694"/>
            <a:ext cx="2822555" cy="72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8"/>
              </a:lnSpc>
            </a:pPr>
            <a:r>
              <a:rPr lang="en-US" sz="4263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MAC1105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474505" y="4406530"/>
            <a:ext cx="2625753" cy="32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2"/>
              </a:lnSpc>
            </a:pPr>
            <a:r>
              <a:rPr lang="en-US" sz="239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College Algebra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16062" y="3625694"/>
            <a:ext cx="2822555" cy="72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8"/>
              </a:lnSpc>
            </a:pPr>
            <a:r>
              <a:rPr lang="en-US" sz="4263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MAC1140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16062" y="4406530"/>
            <a:ext cx="2625753" cy="32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2"/>
              </a:lnSpc>
            </a:pPr>
            <a:r>
              <a:rPr lang="en-US" sz="239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Pre-Calculus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52701" y="3625694"/>
            <a:ext cx="2822555" cy="72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8"/>
              </a:lnSpc>
            </a:pPr>
            <a:r>
              <a:rPr lang="en-US" sz="4263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MAC1114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80868" y="4406530"/>
            <a:ext cx="2625753" cy="32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2"/>
              </a:lnSpc>
            </a:pPr>
            <a:r>
              <a:rPr lang="en-US" sz="239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Trigonometry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89341" y="3625694"/>
            <a:ext cx="2822555" cy="72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8"/>
              </a:lnSpc>
            </a:pPr>
            <a:r>
              <a:rPr lang="en-US" sz="4263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MAC2311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89341" y="4406530"/>
            <a:ext cx="2625753" cy="322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2"/>
              </a:lnSpc>
            </a:pPr>
            <a:r>
              <a:rPr lang="en-US" sz="239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Calculus 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32722" y="5500172"/>
            <a:ext cx="2822555" cy="720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68"/>
              </a:lnSpc>
            </a:pPr>
            <a:r>
              <a:rPr lang="en-US" sz="4263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STA2122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31124" y="6258653"/>
            <a:ext cx="2625753" cy="647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82"/>
              </a:lnSpc>
            </a:pPr>
            <a:r>
              <a:rPr lang="en-US" sz="239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Intro. to Applied Statistics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2088" y="8183918"/>
            <a:ext cx="15343824" cy="958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STA2023</a:t>
            </a:r>
            <a:r>
              <a:rPr lang="en-US" sz="35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(AP Statistics credit) does </a:t>
            </a: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NOT </a:t>
            </a:r>
            <a:r>
              <a:rPr lang="en-US" sz="35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count for the major. </a:t>
            </a:r>
          </a:p>
          <a:p>
            <a:pPr algn="ctr">
              <a:lnSpc>
                <a:spcPts val="3780"/>
              </a:lnSpc>
            </a:pPr>
            <a:r>
              <a:rPr lang="en-US" sz="35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You will need to take </a:t>
            </a:r>
            <a:r>
              <a:rPr lang="en-US" sz="3500" b="1" i="1">
                <a:solidFill>
                  <a:srgbClr val="782F4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STA2122</a:t>
            </a:r>
            <a:r>
              <a:rPr lang="en-US" sz="35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.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8899" y="3885421"/>
            <a:ext cx="985338" cy="277126"/>
          </a:xfrm>
          <a:custGeom>
            <a:avLst/>
            <a:gdLst/>
            <a:ahLst/>
            <a:cxnLst/>
            <a:rect l="l" t="t" r="r" b="b"/>
            <a:pathLst>
              <a:path w="985338" h="277126">
                <a:moveTo>
                  <a:pt x="0" y="0"/>
                </a:moveTo>
                <a:lnTo>
                  <a:pt x="985338" y="0"/>
                </a:lnTo>
                <a:lnTo>
                  <a:pt x="985338" y="277126"/>
                </a:lnTo>
                <a:lnTo>
                  <a:pt x="0" y="277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34205" y="3885421"/>
            <a:ext cx="985338" cy="277126"/>
          </a:xfrm>
          <a:custGeom>
            <a:avLst/>
            <a:gdLst/>
            <a:ahLst/>
            <a:cxnLst/>
            <a:rect l="l" t="t" r="r" b="b"/>
            <a:pathLst>
              <a:path w="985338" h="277126">
                <a:moveTo>
                  <a:pt x="0" y="0"/>
                </a:moveTo>
                <a:lnTo>
                  <a:pt x="985338" y="0"/>
                </a:lnTo>
                <a:lnTo>
                  <a:pt x="985338" y="277126"/>
                </a:lnTo>
                <a:lnTo>
                  <a:pt x="0" y="277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77065" y="3885421"/>
            <a:ext cx="985338" cy="277126"/>
          </a:xfrm>
          <a:custGeom>
            <a:avLst/>
            <a:gdLst/>
            <a:ahLst/>
            <a:cxnLst/>
            <a:rect l="l" t="t" r="r" b="b"/>
            <a:pathLst>
              <a:path w="985338" h="277126">
                <a:moveTo>
                  <a:pt x="0" y="0"/>
                </a:moveTo>
                <a:lnTo>
                  <a:pt x="985338" y="0"/>
                </a:lnTo>
                <a:lnTo>
                  <a:pt x="985338" y="277126"/>
                </a:lnTo>
                <a:lnTo>
                  <a:pt x="0" y="27712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7153" y="3630689"/>
            <a:ext cx="6358059" cy="4238706"/>
          </a:xfrm>
          <a:custGeom>
            <a:avLst/>
            <a:gdLst/>
            <a:ahLst/>
            <a:cxnLst/>
            <a:rect l="l" t="t" r="r" b="b"/>
            <a:pathLst>
              <a:path w="6358059" h="4238706">
                <a:moveTo>
                  <a:pt x="0" y="0"/>
                </a:moveTo>
                <a:lnTo>
                  <a:pt x="6358059" y="0"/>
                </a:lnTo>
                <a:lnTo>
                  <a:pt x="6358059" y="4238706"/>
                </a:lnTo>
                <a:lnTo>
                  <a:pt x="0" y="42387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70441" y="815138"/>
            <a:ext cx="18248039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699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Freshman Interest Groups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75212" y="2675870"/>
            <a:ext cx="10389908" cy="693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06" lvl="1" indent="-431803" algn="l">
              <a:lnSpc>
                <a:spcPts val="5480"/>
              </a:lnSpc>
              <a:buAutoNum type="arabicPeriod"/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Pre-packaged schedule</a:t>
            </a:r>
          </a:p>
          <a:p>
            <a:pPr marL="863606" lvl="1" indent="-431803" algn="l">
              <a:lnSpc>
                <a:spcPts val="5480"/>
              </a:lnSpc>
              <a:buAutoNum type="arabicPeriod"/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40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Only </a:t>
            </a: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offered in Fall of Freshman year​</a:t>
            </a:r>
          </a:p>
          <a:p>
            <a:pPr marL="863606" lvl="1" indent="-431803" algn="l">
              <a:lnSpc>
                <a:spcPts val="5480"/>
              </a:lnSpc>
              <a:buAutoNum type="arabicPeriod"/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Includes:</a:t>
            </a:r>
          </a:p>
          <a:p>
            <a:pPr marL="1727212" lvl="2" indent="-575737" algn="l">
              <a:lnSpc>
                <a:spcPts val="5480"/>
              </a:lnSpc>
              <a:buAutoNum type="alphaLcPeriod"/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2-3 classes</a:t>
            </a:r>
          </a:p>
          <a:p>
            <a:pPr marL="1727212" lvl="2" indent="-575737" algn="l">
              <a:lnSpc>
                <a:spcPts val="5480"/>
              </a:lnSpc>
              <a:buAutoNum type="alphaLcPeriod"/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1 hr. colloquium​</a:t>
            </a:r>
          </a:p>
          <a:p>
            <a:pPr marL="863606" lvl="1" indent="-431803" algn="l">
              <a:lnSpc>
                <a:spcPts val="5480"/>
              </a:lnSpc>
              <a:buAutoNum type="arabicPeriod"/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Great way to meet like-minded classmates &amp; register for high-demand courses​</a:t>
            </a:r>
          </a:p>
          <a:p>
            <a:pPr marL="863606" lvl="1" indent="-431803" algn="l">
              <a:lnSpc>
                <a:spcPts val="5480"/>
              </a:lnSpc>
              <a:buAutoNum type="arabicPeriod"/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Counts as </a:t>
            </a:r>
            <a:r>
              <a:rPr lang="en-US" sz="40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ENGAGE 100​</a:t>
            </a:r>
          </a:p>
          <a:p>
            <a:pPr marL="863606" lvl="1" indent="-431803" algn="l">
              <a:lnSpc>
                <a:spcPts val="5480"/>
              </a:lnSpc>
              <a:buAutoNum type="arabicPeriod"/>
            </a:pPr>
            <a:r>
              <a:rPr lang="en-US" sz="40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More Info in </a:t>
            </a:r>
            <a:r>
              <a:rPr lang="en-US" sz="4000" i="1">
                <a:solidFill>
                  <a:srgbClr val="782F40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It’s All Academic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B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1018690" y="879908"/>
            <a:ext cx="16250618" cy="156654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8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699" normalizeH="0" baseline="0" noProof="0" dirty="0">
                <a:ln>
                  <a:noFill/>
                </a:ln>
                <a:solidFill>
                  <a:srgbClr val="782F40"/>
                </a:solidFill>
                <a:effectLst/>
                <a:uLnTx/>
                <a:uFillTx/>
                <a:latin typeface="Open Sans Medium"/>
                <a:ea typeface="Open Sans Medium"/>
                <a:cs typeface="Open Sans Medium"/>
                <a:sym typeface="Open Sans Medium"/>
              </a:rPr>
              <a:t>Neuroscience Advising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94589" y="5994873"/>
            <a:ext cx="4055165" cy="110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Jacquelyn Roberts​</a:t>
            </a:r>
          </a:p>
          <a:p>
            <a:pPr algn="ctr">
              <a:lnSpc>
                <a:spcPts val="2916"/>
              </a:lnSpc>
            </a:pPr>
            <a:r>
              <a:rPr lang="en-US" sz="2700" u="sng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  <a:hlinkClick r:id="rId2" tooltip="mailto:jroberts@neuro.fsu.edu"/>
              </a:rPr>
              <a:t>jroberts@neuro.fsu.edu</a:t>
            </a:r>
            <a:r>
              <a:rPr lang="en-US" sz="2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ctr">
              <a:lnSpc>
                <a:spcPts val="2916"/>
              </a:lnSpc>
            </a:pPr>
            <a:r>
              <a:rPr lang="en-US" sz="2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Psychology </a:t>
            </a:r>
            <a:r>
              <a:rPr lang="en-US" sz="2700" dirty="0" err="1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Bldg</a:t>
            </a:r>
            <a:r>
              <a:rPr lang="en-US" sz="2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A209C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116417" y="5994873"/>
            <a:ext cx="4055165" cy="110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Lindsey Carrier​</a:t>
            </a:r>
          </a:p>
          <a:p>
            <a:pPr algn="ctr">
              <a:lnSpc>
                <a:spcPts val="2916"/>
              </a:lnSpc>
            </a:pPr>
            <a:r>
              <a:rPr lang="en-US" sz="2700" u="sng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  <a:hlinkClick r:id="rId3" tooltip="mailto:lindsey.carrier@fsu.edu"/>
              </a:rPr>
              <a:t>lindsey.carrier@fsu.edu</a:t>
            </a:r>
            <a:r>
              <a:rPr lang="en-US" sz="2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ctr">
              <a:lnSpc>
                <a:spcPts val="2916"/>
              </a:lnSpc>
            </a:pPr>
            <a:r>
              <a:rPr lang="en-US" sz="2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Psychology </a:t>
            </a:r>
            <a:r>
              <a:rPr lang="en-US" sz="2700" dirty="0" err="1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Bldg</a:t>
            </a:r>
            <a:r>
              <a:rPr lang="en-US" sz="2700" dirty="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A209B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33608" y="5994873"/>
            <a:ext cx="4055165" cy="110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Sabrina Roland​</a:t>
            </a:r>
          </a:p>
          <a:p>
            <a:pPr algn="ctr">
              <a:lnSpc>
                <a:spcPts val="2916"/>
              </a:lnSpc>
            </a:pPr>
            <a:r>
              <a:rPr lang="en-US" sz="2700" u="sng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  <a:hlinkClick r:id="rId4" tooltip="mailto:sabrina.roland@fsu.edu"/>
              </a:rPr>
              <a:t>sabrina.roland@fsu.edu</a:t>
            </a: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ctr">
              <a:lnSpc>
                <a:spcPts val="2916"/>
              </a:lnSpc>
            </a:pP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Psychology Bldg A209A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94589" y="7750521"/>
            <a:ext cx="14232228" cy="1966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2"/>
              </a:lnSpc>
            </a:pPr>
            <a:r>
              <a:rPr lang="en-US" sz="2700" b="1">
                <a:solidFill>
                  <a:srgbClr val="782F4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 offer:</a:t>
            </a: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​</a:t>
            </a:r>
          </a:p>
          <a:p>
            <a:pPr algn="ctr">
              <a:lnSpc>
                <a:spcPts val="3132"/>
              </a:lnSpc>
            </a:pP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Zoom appointments ​</a:t>
            </a:r>
          </a:p>
          <a:p>
            <a:pPr algn="ctr">
              <a:lnSpc>
                <a:spcPts val="3132"/>
              </a:lnSpc>
            </a:pP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Walk in/D</a:t>
            </a:r>
            <a:r>
              <a:rPr lang="en-US" sz="2700" u="none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ro</a:t>
            </a: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p in Hou</a:t>
            </a:r>
            <a:r>
              <a:rPr lang="en-US" sz="2700" u="none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rs</a:t>
            </a: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 ​</a:t>
            </a:r>
          </a:p>
          <a:p>
            <a:pPr algn="ctr">
              <a:lnSpc>
                <a:spcPts val="3132"/>
              </a:lnSpc>
            </a:pP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To check i</a:t>
            </a:r>
            <a:r>
              <a:rPr lang="en-US" sz="2700" u="none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n</a:t>
            </a: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to in-p</a:t>
            </a:r>
            <a:r>
              <a:rPr lang="en-US" sz="2700" u="none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ers</a:t>
            </a: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on or </a:t>
            </a:r>
            <a:r>
              <a:rPr lang="en-US" sz="2700" u="none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2700">
                <a:solidFill>
                  <a:srgbClr val="782F40"/>
                </a:solidFill>
                <a:latin typeface="Canva Sans"/>
                <a:ea typeface="Canva Sans"/>
                <a:cs typeface="Canva Sans"/>
                <a:sym typeface="Canva Sans"/>
              </a:rPr>
              <a:t>rop-in appointments, go to Main Psychology/Neuroscience office in PDB A209</a:t>
            </a:r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61183" y="3068751"/>
            <a:ext cx="4321978" cy="2907071"/>
          </a:xfrm>
          <a:custGeom>
            <a:avLst/>
            <a:gdLst/>
            <a:ahLst/>
            <a:cxnLst/>
            <a:rect l="l" t="t" r="r" b="b"/>
            <a:pathLst>
              <a:path w="4321978" h="2907071">
                <a:moveTo>
                  <a:pt x="0" y="0"/>
                </a:moveTo>
                <a:lnTo>
                  <a:pt x="4321978" y="0"/>
                </a:lnTo>
                <a:lnTo>
                  <a:pt x="4321978" y="2907072"/>
                </a:lnTo>
                <a:lnTo>
                  <a:pt x="0" y="290707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78" r="-47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19980" y="3068751"/>
            <a:ext cx="4448040" cy="2742179"/>
          </a:xfrm>
          <a:custGeom>
            <a:avLst/>
            <a:gdLst/>
            <a:ahLst/>
            <a:cxnLst/>
            <a:rect l="l" t="t" r="r" b="b"/>
            <a:pathLst>
              <a:path w="4448040" h="2742179">
                <a:moveTo>
                  <a:pt x="0" y="0"/>
                </a:moveTo>
                <a:lnTo>
                  <a:pt x="4448040" y="0"/>
                </a:lnTo>
                <a:lnTo>
                  <a:pt x="4448040" y="2742179"/>
                </a:lnTo>
                <a:lnTo>
                  <a:pt x="0" y="274217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b="-830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94478" y="3113324"/>
            <a:ext cx="4326114" cy="2817926"/>
          </a:xfrm>
          <a:custGeom>
            <a:avLst/>
            <a:gdLst/>
            <a:ahLst/>
            <a:cxnLst/>
            <a:rect l="l" t="t" r="r" b="b"/>
            <a:pathLst>
              <a:path w="4326114" h="2817926">
                <a:moveTo>
                  <a:pt x="0" y="0"/>
                </a:moveTo>
                <a:lnTo>
                  <a:pt x="4326114" y="0"/>
                </a:lnTo>
                <a:lnTo>
                  <a:pt x="4326114" y="2817926"/>
                </a:lnTo>
                <a:lnTo>
                  <a:pt x="0" y="2817926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1237" b="-123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480</Words>
  <Application>Microsoft Macintosh PowerPoint</Application>
  <PresentationFormat>Custom</PresentationFormat>
  <Paragraphs>96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Canva Sans Bold</vt:lpstr>
      <vt:lpstr>Canva Sans Italics</vt:lpstr>
      <vt:lpstr>Canva Sans Bold Italics</vt:lpstr>
      <vt:lpstr>Arial</vt:lpstr>
      <vt:lpstr>Aptos</vt:lpstr>
      <vt:lpstr>Open Sans Medium</vt:lpstr>
      <vt:lpstr>Canva Sans</vt:lpstr>
      <vt:lpstr>Calibri</vt:lpstr>
      <vt:lpstr>Office Theme</vt:lpstr>
      <vt:lpstr>Program in Neuroscience</vt:lpstr>
      <vt:lpstr>Goals for today:</vt:lpstr>
      <vt:lpstr>Pre-Requisites (37-40 hours)</vt:lpstr>
      <vt:lpstr>Core Courses (19 hours)</vt:lpstr>
      <vt:lpstr>Electives (17 hours)</vt:lpstr>
      <vt:lpstr>All students must take the ALEKS exam unless you tested out through AP/IB/AICE/Dual Enrollement.</vt:lpstr>
      <vt:lpstr>Math Sequence</vt:lpstr>
      <vt:lpstr>Freshman Interest Groups</vt:lpstr>
      <vt:lpstr>Neuroscience Advising</vt:lpstr>
      <vt:lpstr>Our Website</vt:lpstr>
      <vt:lpstr>Summer Scheduling</vt:lpstr>
      <vt:lpstr>Fall Scheduling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 Orientation Powerpoint</dc:title>
  <cp:lastModifiedBy>Thomas Morgan</cp:lastModifiedBy>
  <cp:revision>6</cp:revision>
  <dcterms:created xsi:type="dcterms:W3CDTF">2006-08-16T00:00:00Z</dcterms:created>
  <dcterms:modified xsi:type="dcterms:W3CDTF">2026-05-20T16:47:46Z</dcterms:modified>
  <dc:identifier>DAHJjeYR85Y</dc:identifier>
</cp:coreProperties>
</file>